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67" r:id="rId4"/>
    <p:sldId id="269" r:id="rId5"/>
    <p:sldId id="268" r:id="rId6"/>
    <p:sldId id="270" r:id="rId7"/>
    <p:sldId id="271" r:id="rId8"/>
    <p:sldId id="272" r:id="rId9"/>
    <p:sldId id="273" r:id="rId10"/>
    <p:sldId id="266" r:id="rId1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12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6581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93513"/>
            <a:ext cx="9144000" cy="1050969"/>
          </a:xfrm>
          <a:prstGeom prst="rect">
            <a:avLst/>
          </a:prstGeom>
          <a:solidFill>
            <a:srgbClr val="BFBFBF">
              <a:alpha val="69803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-591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rgbClr val="00B0F0"/>
              </a:buClr>
              <a:buFont typeface="Arial Narrow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65100" algn="l" rtl="0">
              <a:spcBef>
                <a:spcPts val="56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33350" algn="l" rtl="0">
              <a:spcBef>
                <a:spcPts val="48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5" name="Shape 1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cs2.noaa.gov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cs1.noaa.go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oaasis.noaa.gov/DCS" TargetMode="External"/><Relationship Id="rId5" Type="http://schemas.openxmlformats.org/officeDocument/2006/relationships/hyperlink" Target="mailto:Letecia.reeves@noaa.gov" TargetMode="External"/><Relationship Id="rId10" Type="http://schemas.openxmlformats.org/officeDocument/2006/relationships/hyperlink" Target="https://dcs4.noaa.gov/" TargetMode="External"/><Relationship Id="rId4" Type="http://schemas.openxmlformats.org/officeDocument/2006/relationships/hyperlink" Target="mailto:Kay.metcalf@noaa.gov" TargetMode="External"/><Relationship Id="rId9" Type="http://schemas.openxmlformats.org/officeDocument/2006/relationships/hyperlink" Target="https://dcs3.noaa.go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ubTitle" idx="1"/>
          </p:nvPr>
        </p:nvSpPr>
        <p:spPr>
          <a:xfrm>
            <a:off x="397823" y="6128567"/>
            <a:ext cx="8389914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9B9DA0"/>
              </a:buClr>
              <a:buSzPct val="25000"/>
              <a:buFont typeface="Arial"/>
              <a:buNone/>
            </a:pPr>
            <a:r>
              <a:rPr lang="en-US" sz="2400" b="0" i="0" u="none" strike="noStrike" cap="none" baseline="0" dirty="0" smtClean="0">
                <a:solidFill>
                  <a:srgbClr val="9B9DA0"/>
                </a:solidFill>
                <a:latin typeface="Arial Narrow"/>
                <a:ea typeface="Arial Narrow"/>
                <a:cs typeface="Arial Narrow"/>
                <a:sym typeface="Arial Narrow"/>
              </a:rPr>
              <a:t>May 3, 2016</a:t>
            </a:r>
            <a:endParaRPr lang="en-US" sz="2400" b="0" i="0" u="none" strike="noStrike" cap="none" baseline="0" dirty="0">
              <a:solidFill>
                <a:srgbClr val="9B9DA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397823" y="286186"/>
            <a:ext cx="8389916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baseline="0" dirty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NOAA Satellite and Information Service  |  </a:t>
            </a:r>
            <a:r>
              <a:rPr lang="en-US" sz="1100" dirty="0" smtClean="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rPr>
              <a:t>Office of Satellite and Product Operations</a:t>
            </a:r>
            <a:endParaRPr lang="en-US" sz="1100" b="0" i="0" u="none" strike="noStrike" cap="none" baseline="0" dirty="0">
              <a:solidFill>
                <a:srgbClr val="59595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261257" y="4055464"/>
            <a:ext cx="9144000" cy="2173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en-US" sz="2800" dirty="0" smtClean="0"/>
              <a:t>NESDIS Technology Report and Operational Update</a:t>
            </a:r>
            <a:endParaRPr lang="en-US" sz="2800" dirty="0" smtClean="0"/>
          </a:p>
          <a:p>
            <a:pPr lvl="0">
              <a:buSzPct val="25000"/>
            </a:pPr>
            <a:r>
              <a:rPr lang="en-US" sz="2000" b="0" i="1" u="none" strike="noStrike" cap="none" baseline="0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Kay Metcalf, NOAA GOES DCS Program Manager</a:t>
            </a:r>
            <a:endParaRPr lang="en-US" sz="2000" b="0" i="1" u="none" strike="noStrike" cap="none" baseline="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GOES DCS Contact Information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1800" b="1" dirty="0"/>
              <a:t>Kay Metcalf</a:t>
            </a:r>
          </a:p>
          <a:p>
            <a:pPr lvl="1"/>
            <a:r>
              <a:rPr lang="en-US" sz="1800" b="1" dirty="0"/>
              <a:t>GOES DCS Program Manager</a:t>
            </a:r>
          </a:p>
          <a:p>
            <a:pPr lvl="1"/>
            <a:r>
              <a:rPr lang="en-US" sz="1800" b="1" dirty="0">
                <a:hlinkClick r:id="rId4"/>
              </a:rPr>
              <a:t>kay.metcalf@noaa.gov</a:t>
            </a:r>
            <a:endParaRPr lang="en-US" sz="1800" b="1" dirty="0"/>
          </a:p>
          <a:p>
            <a:pPr lvl="1"/>
            <a:r>
              <a:rPr lang="en-US" sz="1800" b="1" dirty="0" smtClean="0"/>
              <a:t>301-817-4558</a:t>
            </a:r>
          </a:p>
          <a:p>
            <a:r>
              <a:rPr lang="en-US" sz="1800" b="1" dirty="0" err="1" smtClean="0"/>
              <a:t>Letecia</a:t>
            </a:r>
            <a:r>
              <a:rPr lang="en-US" sz="1800" b="1" dirty="0" smtClean="0"/>
              <a:t> Reeves</a:t>
            </a:r>
          </a:p>
          <a:p>
            <a:pPr lvl="1"/>
            <a:r>
              <a:rPr lang="en-US" sz="1800" b="1" dirty="0" smtClean="0"/>
              <a:t>GOES DCS Customer Service</a:t>
            </a:r>
          </a:p>
          <a:p>
            <a:pPr lvl="1"/>
            <a:r>
              <a:rPr lang="en-US" sz="1800" b="1" dirty="0" smtClean="0">
                <a:hlinkClick r:id="rId5"/>
              </a:rPr>
              <a:t>Letecia.reeves@noaa.gov</a:t>
            </a:r>
            <a:endParaRPr lang="en-US" sz="1800" b="1" dirty="0" smtClean="0"/>
          </a:p>
          <a:p>
            <a:pPr lvl="1"/>
            <a:r>
              <a:rPr lang="en-US" sz="1800" b="1" dirty="0" smtClean="0"/>
              <a:t>301-817-4563</a:t>
            </a:r>
            <a:endParaRPr lang="en-US" sz="1800" b="1" dirty="0"/>
          </a:p>
          <a:p>
            <a:pPr lvl="1"/>
            <a:endParaRPr lang="en-US" sz="1800" b="1" dirty="0"/>
          </a:p>
          <a:p>
            <a:r>
              <a:rPr lang="en-US" sz="1800" b="1" dirty="0"/>
              <a:t>URL</a:t>
            </a:r>
          </a:p>
          <a:p>
            <a:pPr lvl="1"/>
            <a:r>
              <a:rPr lang="en-US" sz="1800" b="1" dirty="0">
                <a:hlinkClick r:id="rId6"/>
              </a:rPr>
              <a:t>http://noaasis.noaa.gov/DCS</a:t>
            </a:r>
            <a:endParaRPr lang="en-US" sz="1800" b="1" dirty="0"/>
          </a:p>
          <a:p>
            <a:pPr lvl="1"/>
            <a:r>
              <a:rPr lang="en-US" sz="1800" b="1" dirty="0">
                <a:hlinkClick r:id="rId7"/>
              </a:rPr>
              <a:t>https://dcs1.noaa.gov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8"/>
              </a:rPr>
              <a:t>https://dcs2.noaa.gov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9"/>
              </a:rPr>
              <a:t>https://dcs3.noaa.gov</a:t>
            </a:r>
            <a:endParaRPr lang="en-US" sz="1800" b="1" dirty="0"/>
          </a:p>
          <a:p>
            <a:pPr lvl="1"/>
            <a:r>
              <a:rPr lang="en-US" sz="1800" b="1" dirty="0">
                <a:hlinkClick r:id="rId10"/>
              </a:rPr>
              <a:t>https://dcs4.noaa.gov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571302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System Statistics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2">
              <a:spcBef>
                <a:spcPts val="0"/>
              </a:spcBef>
            </a:pPr>
            <a:r>
              <a:rPr lang="en-US" sz="2000" dirty="0" smtClean="0"/>
              <a:t>Number of System Use Agreements:  	       	          730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Number of DADDS Users:                        	       1,731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Number of Messages per Day:	 	   800,000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(Estimated Number of Observations per Day:	8,000,000</a:t>
            </a:r>
            <a:endParaRPr lang="en-US" sz="20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Ground System Upgrades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2">
              <a:spcBef>
                <a:spcPts val="0"/>
              </a:spcBef>
            </a:pPr>
            <a:r>
              <a:rPr lang="en-US" sz="2000" dirty="0" smtClean="0"/>
              <a:t>Network Interface Card Multiplexor (NIC MUX) Redesign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Combiner Added to Uplink Transmitters to Allow Multiple Signals to be Processed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One Transmitter can be used as Pilot or as Test Transmitter</a:t>
            </a:r>
          </a:p>
          <a:p>
            <a:pPr lvl="4">
              <a:spcBef>
                <a:spcPts val="0"/>
              </a:spcBef>
            </a:pPr>
            <a:r>
              <a:rPr lang="en-US" sz="2000" dirty="0" smtClean="0"/>
              <a:t>Allows More Flexibility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Additional Demodulators Added at Each Site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Enough for 120 channels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Additional Chassis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52765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Data Dissemination Updates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2">
              <a:spcBef>
                <a:spcPts val="0"/>
              </a:spcBef>
            </a:pPr>
            <a:r>
              <a:rPr lang="en-US" sz="2000" dirty="0" smtClean="0"/>
              <a:t>LRIT Distribution almos</a:t>
            </a:r>
            <a:r>
              <a:rPr lang="en-US" sz="2000" dirty="0" smtClean="0"/>
              <a:t>t Ready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Getting Ready to turn on the Feature in DAMS-NT which feeds multiple outputs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Will write WCDA data to WCDA and NSOF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Will write NSOF data to NSOF and WCDA</a:t>
            </a:r>
          </a:p>
          <a:p>
            <a:pPr lvl="4">
              <a:spcBef>
                <a:spcPts val="0"/>
              </a:spcBef>
            </a:pPr>
            <a:r>
              <a:rPr lang="en-US" sz="2000" dirty="0" smtClean="0"/>
              <a:t>Each site will keep its own data as prime all else being equal, will select “best” if different</a:t>
            </a:r>
          </a:p>
          <a:p>
            <a:pPr lvl="4">
              <a:spcBef>
                <a:spcPts val="0"/>
              </a:spcBef>
            </a:pPr>
            <a:r>
              <a:rPr lang="en-US" sz="2000" dirty="0" smtClean="0"/>
              <a:t>Will keep source information and monitor for trouble at specific sites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Working with NWS to accommodate move of Gateway and HADS from Silver Spring to College Park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Will add direct feed in preferred format to HADS MADIS source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929964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Staffing Updates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2">
              <a:spcBef>
                <a:spcPts val="0"/>
              </a:spcBef>
            </a:pPr>
            <a:r>
              <a:rPr lang="en-US" sz="2000" dirty="0" smtClean="0"/>
              <a:t>Added Contract Support to Help </a:t>
            </a:r>
            <a:r>
              <a:rPr lang="en-US" sz="2000" dirty="0" err="1" smtClean="0"/>
              <a:t>Letecia</a:t>
            </a:r>
            <a:r>
              <a:rPr lang="en-US" sz="2000" dirty="0" smtClean="0"/>
              <a:t> with Customer Service Tasks (Valerie Randall)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Processing System Use Agreement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Making Database Updates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Authorizing DADDS users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Updating database when appropriate</a:t>
            </a:r>
          </a:p>
          <a:p>
            <a:pPr lvl="4">
              <a:spcBef>
                <a:spcPts val="0"/>
              </a:spcBef>
            </a:pPr>
            <a:r>
              <a:rPr lang="en-US" sz="2000" dirty="0" smtClean="0"/>
              <a:t>Still need to populate Group Managers and SUA contact Records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Jason Dong continues as DBA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Database Monitoring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Ad Hoc Reports and Queries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Assists with Special User Requests</a:t>
            </a:r>
          </a:p>
          <a:p>
            <a:pPr lvl="3">
              <a:spcBef>
                <a:spcPts val="0"/>
              </a:spcBef>
            </a:pPr>
            <a:r>
              <a:rPr lang="en-US" sz="2000" dirty="0" smtClean="0"/>
              <a:t>Even replaces a </a:t>
            </a:r>
            <a:r>
              <a:rPr lang="en-US" sz="2000" dirty="0" err="1" smtClean="0"/>
              <a:t>demod</a:t>
            </a:r>
            <a:r>
              <a:rPr lang="en-US" sz="2000" dirty="0" smtClean="0"/>
              <a:t> or two when necessary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Vacancy Announcement for IT Specialist to take charge of DADDS software, CM, </a:t>
            </a:r>
            <a:r>
              <a:rPr lang="en-US" sz="2000" dirty="0" err="1" smtClean="0"/>
              <a:t>etc</a:t>
            </a:r>
            <a:r>
              <a:rPr lang="en-US" sz="2000" dirty="0" smtClean="0"/>
              <a:t>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972290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DOMSAT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New 5 year contract (1 year base, 4 option years) awarded in 2015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DCS still running about $70k per year (plus GSA fees)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Agreements for 2016 arranged, but running close on schedule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Funding by USACE, BLM (Sacramento and Boise separately), NCDC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USACE been VERY generous for last 3 years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For 2017 only commitment is from California DWR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LOOKING FOR FUNDING SOURCES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DOMSAT contract can just not be exercised anytime users decide not to fund</a:t>
            </a:r>
            <a:endParaRPr lang="en-US" sz="2000" dirty="0" smtClean="0"/>
          </a:p>
          <a:p>
            <a:pPr lvl="2"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678299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Technology Updates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DCPC research continued…Report at this meeting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Interference Monitoring Continued…Report at this meeting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DADDS development continues…Report and training at this meeting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Efforts to Auction Frequencies Continue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Led to Major Effort to Identify users and uses of DCS for Defense of Spectrum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STIWG wrote major paper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NWS efforts to identify dependence on DCS very revealing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IT Security Continues to be Major Focus </a:t>
            </a:r>
          </a:p>
          <a:p>
            <a:pPr lvl="2"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8531988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New Sustainment Contract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Five year Term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Focus on Completing DADDS enhancements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Complete Netlists and Data Delivery Mechanisms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Refresh and Optimize Software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Assure IT Security 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Refresh Ground System within Current Architecture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Sustain Ground System and Assure Reliability</a:t>
            </a:r>
          </a:p>
          <a:p>
            <a:pPr lvl="2"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775744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0" y="-142211"/>
            <a:ext cx="91440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08333"/>
              </a:lnSpc>
              <a:buSzPct val="25000"/>
            </a:pPr>
            <a:r>
              <a:rPr lang="en-US" sz="3600" dirty="0" smtClean="0"/>
              <a:t>Upcoming Activities</a:t>
            </a:r>
            <a:endParaRPr lang="en-US" sz="3600" b="0" i="0" u="none" strike="noStrike" cap="none" baseline="0" dirty="0">
              <a:solidFill>
                <a:srgbClr val="00B0F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8001000" y="6543675"/>
            <a:ext cx="1082331" cy="2444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8229600" cy="39925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GOES-R Launch October 2016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Ground System Prepared for Launch</a:t>
            </a:r>
          </a:p>
          <a:p>
            <a:pPr lvl="1"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 smtClean="0"/>
              <a:t>*******************************************************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LRGS Upgraded to Require Passwords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All users must be prepared to use Passwords by July 2016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Contact Philip Whaley at Wallops WCDA with Questions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*******************************************************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Wallops Power Outage on May 11, 2016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Power System to be Upgraded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Outage Expected to Last approximately 8 to 10 hours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All DCS Systems Transferred to NSOF on May 10, 2016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Pilot at Wallops will be running on Backup Power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Offsite Pilot Transmitter Prepared in case of Failure </a:t>
            </a:r>
            <a:r>
              <a:rPr lang="en-US" sz="2000" smtClean="0"/>
              <a:t>at Wallops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*******************************************************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469515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3-presentationtemp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592</Words>
  <Application>Microsoft Office PowerPoint</Application>
  <PresentationFormat>On-screen Show (4:3)</PresentationFormat>
  <Paragraphs>116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style3-presentationtemp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kay.metcalf</dc:creator>
  <cp:lastModifiedBy>Kay</cp:lastModifiedBy>
  <cp:revision>49</cp:revision>
  <dcterms:modified xsi:type="dcterms:W3CDTF">2016-04-29T01:08:50Z</dcterms:modified>
</cp:coreProperties>
</file>